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8229600" cx="14630400"/>
  <p:notesSz cx="8229600" cy="14630400"/>
  <p:embeddedFontLst>
    <p:embeddedFont>
      <p:font typeface="Arimo"/>
      <p:regular r:id="rId20"/>
      <p:bold r:id="rId21"/>
      <p:italic r:id="rId22"/>
      <p:boldItalic r:id="rId23"/>
    </p:embeddedFont>
    <p:embeddedFont>
      <p:font typeface="Outfit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regular.fntdata"/><Relationship Id="rId22" Type="http://schemas.openxmlformats.org/officeDocument/2006/relationships/font" Target="fonts/Arimo-italic.fntdata"/><Relationship Id="rId21" Type="http://schemas.openxmlformats.org/officeDocument/2006/relationships/font" Target="fonts/Arimo-bold.fntdata"/><Relationship Id="rId24" Type="http://schemas.openxmlformats.org/officeDocument/2006/relationships/font" Target="fonts/Outfit-regular.fntdata"/><Relationship Id="rId23" Type="http://schemas.openxmlformats.org/officeDocument/2006/relationships/font" Target="fonts/Arim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utfi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b1f980676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b1f980676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6b1f980676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b1f980676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6b1f980676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6b1f980676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b1f980676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6b1f980676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6b1f980676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b1f98067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6b1f98067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6b1f980676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b1f980676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b1f980676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6b1f980676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xample.com/demo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793790" y="149792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Portafolio de Título</a:t>
            </a:r>
            <a:endParaRPr b="0" i="0" sz="4450" u="none" cap="none" strike="noStrike"/>
          </a:p>
        </p:txBody>
      </p:sp>
      <p:sp>
        <p:nvSpPr>
          <p:cNvPr id="61" name="Google Shape;61;p14"/>
          <p:cNvSpPr/>
          <p:nvPr/>
        </p:nvSpPr>
        <p:spPr>
          <a:xfrm>
            <a:off x="793790" y="266033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Título del Caso: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Plataforma de Gestión 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académica de Enseñanza Media (GEM)</a:t>
            </a:r>
            <a:endParaRPr b="0" i="0" sz="175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Carrera </a:t>
            </a: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Analista Programador Computacional</a:t>
            </a:r>
            <a:endParaRPr b="0" i="0" sz="17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Escuela de Informática y Telecomunicaciones</a:t>
            </a:r>
            <a:endParaRPr b="0" i="0" sz="1750" u="none" cap="none" strike="noStrike"/>
          </a:p>
        </p:txBody>
      </p:sp>
      <p:sp>
        <p:nvSpPr>
          <p:cNvPr id="64" name="Google Shape;64;p1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Sede Padre Alonso Ovalle</a:t>
            </a:r>
            <a:endParaRPr b="0" i="0" sz="17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2025</a:t>
            </a:r>
            <a:endParaRPr b="0" i="0" sz="17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Docente Instructor: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Carlos Torres </a:t>
            </a:r>
            <a:endParaRPr b="0" i="0" sz="17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Integrantes: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Benjamín Aravena, Jesús Santis, Ignacio Lagunas.</a:t>
            </a:r>
            <a:endParaRPr b="0" i="0" sz="17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 title="Captura de pantalla 2025-06-26 2238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121" y="4877399"/>
            <a:ext cx="5656953" cy="19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793790" y="723543"/>
            <a:ext cx="8278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100"/>
              <a:buFont typeface="Outfit"/>
              <a:buNone/>
            </a:pPr>
            <a:r>
              <a:rPr b="1" lang="en-US" sz="310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Modelo de Base de Datos </a:t>
            </a:r>
            <a:endParaRPr b="0" i="0" sz="3100" u="none" cap="none" strike="noStrike"/>
          </a:p>
        </p:txBody>
      </p:sp>
      <p:sp>
        <p:nvSpPr>
          <p:cNvPr id="204" name="Google Shape;204;p23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3" title="Modelo B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525" y="1395200"/>
            <a:ext cx="11965348" cy="64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793790" y="779264"/>
            <a:ext cx="10544651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550"/>
              <a:buFont typeface="Outfit"/>
              <a:buNone/>
            </a:pPr>
            <a:r>
              <a:rPr b="1" i="0" lang="en-US" sz="35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Planificación y Gestión: Componentes del Sistema</a:t>
            </a:r>
            <a:endParaRPr b="0" i="0" sz="3550" u="none" cap="none" strike="noStrike"/>
          </a:p>
        </p:txBody>
      </p:sp>
      <p:sp>
        <p:nvSpPr>
          <p:cNvPr id="212" name="Google Shape;212;p24"/>
          <p:cNvSpPr/>
          <p:nvPr/>
        </p:nvSpPr>
        <p:spPr>
          <a:xfrm>
            <a:off x="793790" y="1709142"/>
            <a:ext cx="13042821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1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Lista de Módulos o Artefactos de Sistema Construidos y Nivel de Completitud:</a:t>
            </a:r>
            <a:endParaRPr b="0" i="0" sz="1400" u="none" cap="none" strike="noStrike"/>
          </a:p>
        </p:txBody>
      </p:sp>
      <p:sp>
        <p:nvSpPr>
          <p:cNvPr id="213" name="Google Shape;213;p24"/>
          <p:cNvSpPr/>
          <p:nvPr/>
        </p:nvSpPr>
        <p:spPr>
          <a:xfrm>
            <a:off x="793790" y="2203490"/>
            <a:ext cx="13042821" cy="5246846"/>
          </a:xfrm>
          <a:prstGeom prst="roundRect">
            <a:avLst>
              <a:gd fmla="val 1453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801410" y="2211110"/>
            <a:ext cx="13027581" cy="52316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983099" y="2327553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1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N°</a:t>
            </a:r>
            <a:endParaRPr b="0" i="0" sz="1400" u="none" cap="none" strike="noStrike"/>
          </a:p>
        </p:txBody>
      </p:sp>
      <p:sp>
        <p:nvSpPr>
          <p:cNvPr id="216" name="Google Shape;216;p24"/>
          <p:cNvSpPr/>
          <p:nvPr/>
        </p:nvSpPr>
        <p:spPr>
          <a:xfrm>
            <a:off x="2289572" y="2327553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1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COMPONENTES O ARTEFACTOS DEL SISTEMA</a:t>
            </a:r>
            <a:endParaRPr b="0" i="0" sz="1400" u="none" cap="none" strike="noStrike"/>
          </a:p>
        </p:txBody>
      </p:sp>
      <p:sp>
        <p:nvSpPr>
          <p:cNvPr id="217" name="Google Shape;217;p24"/>
          <p:cNvSpPr/>
          <p:nvPr/>
        </p:nvSpPr>
        <p:spPr>
          <a:xfrm>
            <a:off x="11430953" y="2327553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1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ESTADO ACTUAL</a:t>
            </a:r>
            <a:endParaRPr b="0" i="0" sz="1400" u="none" cap="none" strike="noStrike"/>
          </a:p>
        </p:txBody>
      </p:sp>
      <p:sp>
        <p:nvSpPr>
          <p:cNvPr id="218" name="Google Shape;218;p24"/>
          <p:cNvSpPr/>
          <p:nvPr/>
        </p:nvSpPr>
        <p:spPr>
          <a:xfrm>
            <a:off x="801410" y="2734270"/>
            <a:ext cx="13027581" cy="52316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983099" y="2850713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b="0" i="0" sz="1400" u="none" cap="none" strike="noStrike"/>
          </a:p>
        </p:txBody>
      </p:sp>
      <p:sp>
        <p:nvSpPr>
          <p:cNvPr id="220" name="Google Shape;220;p24"/>
          <p:cNvSpPr/>
          <p:nvPr/>
        </p:nvSpPr>
        <p:spPr>
          <a:xfrm>
            <a:off x="2289572" y="2850713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Módulo de Autentificación de Usuarios</a:t>
            </a:r>
            <a:endParaRPr b="0" i="0" sz="1400" u="none" cap="none" strike="noStrike"/>
          </a:p>
        </p:txBody>
      </p:sp>
      <p:sp>
        <p:nvSpPr>
          <p:cNvPr id="221" name="Google Shape;221;p24"/>
          <p:cNvSpPr/>
          <p:nvPr/>
        </p:nvSpPr>
        <p:spPr>
          <a:xfrm>
            <a:off x="11430953" y="2850713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Completo</a:t>
            </a:r>
            <a:endParaRPr b="0" i="0" sz="1400" u="none" cap="none" strike="noStrike"/>
          </a:p>
        </p:txBody>
      </p:sp>
      <p:sp>
        <p:nvSpPr>
          <p:cNvPr id="222" name="Google Shape;222;p24"/>
          <p:cNvSpPr/>
          <p:nvPr/>
        </p:nvSpPr>
        <p:spPr>
          <a:xfrm>
            <a:off x="801410" y="3257431"/>
            <a:ext cx="13027581" cy="52316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983099" y="3373874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b="0" i="0" sz="1400" u="none" cap="none" strike="noStrike"/>
          </a:p>
        </p:txBody>
      </p:sp>
      <p:sp>
        <p:nvSpPr>
          <p:cNvPr id="224" name="Google Shape;224;p24"/>
          <p:cNvSpPr/>
          <p:nvPr/>
        </p:nvSpPr>
        <p:spPr>
          <a:xfrm>
            <a:off x="2289572" y="3373874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Módulo de Gestión de Notas</a:t>
            </a:r>
            <a:endParaRPr b="0" i="0" sz="1400" u="none" cap="none" strike="noStrike"/>
          </a:p>
        </p:txBody>
      </p:sp>
      <p:sp>
        <p:nvSpPr>
          <p:cNvPr id="225" name="Google Shape;225;p24"/>
          <p:cNvSpPr/>
          <p:nvPr/>
        </p:nvSpPr>
        <p:spPr>
          <a:xfrm>
            <a:off x="11430953" y="3373874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Completo</a:t>
            </a:r>
            <a:endParaRPr b="0" i="0" sz="1400" u="none" cap="none" strike="noStrike"/>
          </a:p>
        </p:txBody>
      </p:sp>
      <p:sp>
        <p:nvSpPr>
          <p:cNvPr id="226" name="Google Shape;226;p24"/>
          <p:cNvSpPr/>
          <p:nvPr/>
        </p:nvSpPr>
        <p:spPr>
          <a:xfrm>
            <a:off x="801410" y="3780592"/>
            <a:ext cx="13027581" cy="52316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983099" y="3897035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 b="0" i="0" sz="1400" u="none" cap="none" strike="noStrike"/>
          </a:p>
        </p:txBody>
      </p:sp>
      <p:sp>
        <p:nvSpPr>
          <p:cNvPr id="228" name="Google Shape;228;p24"/>
          <p:cNvSpPr/>
          <p:nvPr/>
        </p:nvSpPr>
        <p:spPr>
          <a:xfrm>
            <a:off x="2289572" y="3897035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Módulo de Gestión de Asistencia</a:t>
            </a:r>
            <a:endParaRPr b="0" i="0" sz="1400" u="none" cap="none" strike="noStrike"/>
          </a:p>
        </p:txBody>
      </p:sp>
      <p:sp>
        <p:nvSpPr>
          <p:cNvPr id="229" name="Google Shape;229;p24"/>
          <p:cNvSpPr/>
          <p:nvPr/>
        </p:nvSpPr>
        <p:spPr>
          <a:xfrm>
            <a:off x="11430953" y="3897035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Completo</a:t>
            </a:r>
            <a:endParaRPr b="0" i="0" sz="1400" u="none" cap="none" strike="noStrike"/>
          </a:p>
        </p:txBody>
      </p:sp>
      <p:sp>
        <p:nvSpPr>
          <p:cNvPr id="230" name="Google Shape;230;p24"/>
          <p:cNvSpPr/>
          <p:nvPr/>
        </p:nvSpPr>
        <p:spPr>
          <a:xfrm>
            <a:off x="801410" y="4303752"/>
            <a:ext cx="13027581" cy="52316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983099" y="4420195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endParaRPr b="0" i="0" sz="1400" u="none" cap="none" strike="noStrike"/>
          </a:p>
        </p:txBody>
      </p:sp>
      <p:sp>
        <p:nvSpPr>
          <p:cNvPr id="232" name="Google Shape;232;p24"/>
          <p:cNvSpPr/>
          <p:nvPr/>
        </p:nvSpPr>
        <p:spPr>
          <a:xfrm>
            <a:off x="2289572" y="4420195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Módulo de Calendario Académico</a:t>
            </a:r>
            <a:endParaRPr b="0" i="0" sz="1400" u="none" cap="none" strike="noStrike"/>
          </a:p>
        </p:txBody>
      </p:sp>
      <p:sp>
        <p:nvSpPr>
          <p:cNvPr id="233" name="Google Shape;233;p24"/>
          <p:cNvSpPr/>
          <p:nvPr/>
        </p:nvSpPr>
        <p:spPr>
          <a:xfrm>
            <a:off x="11430953" y="4420195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Completo</a:t>
            </a:r>
            <a:endParaRPr b="0" i="0" sz="1400" u="none" cap="none" strike="noStrike"/>
          </a:p>
        </p:txBody>
      </p:sp>
      <p:sp>
        <p:nvSpPr>
          <p:cNvPr id="234" name="Google Shape;234;p24"/>
          <p:cNvSpPr/>
          <p:nvPr/>
        </p:nvSpPr>
        <p:spPr>
          <a:xfrm>
            <a:off x="801410" y="4826913"/>
            <a:ext cx="13027581" cy="52316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983099" y="4943356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  <a:endParaRPr b="0" i="0" sz="1400" u="none" cap="none" strike="noStrike"/>
          </a:p>
        </p:txBody>
      </p:sp>
      <p:sp>
        <p:nvSpPr>
          <p:cNvPr id="236" name="Google Shape;236;p24"/>
          <p:cNvSpPr/>
          <p:nvPr/>
        </p:nvSpPr>
        <p:spPr>
          <a:xfrm>
            <a:off x="2289572" y="4943356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Módulo de Chat Grupal</a:t>
            </a:r>
            <a:endParaRPr b="0" i="0" sz="1400" u="none" cap="none" strike="noStrike"/>
          </a:p>
        </p:txBody>
      </p:sp>
      <p:sp>
        <p:nvSpPr>
          <p:cNvPr id="237" name="Google Shape;237;p24"/>
          <p:cNvSpPr/>
          <p:nvPr/>
        </p:nvSpPr>
        <p:spPr>
          <a:xfrm>
            <a:off x="11430953" y="4943356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Parcialmente </a:t>
            </a:r>
            <a:r>
              <a:rPr lang="en-US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completo</a:t>
            </a:r>
            <a:endParaRPr b="0" i="0" sz="1400" u="none" cap="none" strike="noStrike"/>
          </a:p>
        </p:txBody>
      </p:sp>
      <p:sp>
        <p:nvSpPr>
          <p:cNvPr id="238" name="Google Shape;238;p24"/>
          <p:cNvSpPr/>
          <p:nvPr/>
        </p:nvSpPr>
        <p:spPr>
          <a:xfrm>
            <a:off x="801410" y="5350073"/>
            <a:ext cx="13027581" cy="52316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>
            <a:off x="983099" y="5466517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  <a:endParaRPr b="0" i="0" sz="1400" u="none" cap="none" strike="noStrike"/>
          </a:p>
        </p:txBody>
      </p:sp>
      <p:sp>
        <p:nvSpPr>
          <p:cNvPr id="240" name="Google Shape;240;p24"/>
          <p:cNvSpPr/>
          <p:nvPr/>
        </p:nvSpPr>
        <p:spPr>
          <a:xfrm>
            <a:off x="2289572" y="5466517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Módulo de Notificaciones</a:t>
            </a:r>
            <a:endParaRPr b="0" i="0" sz="1400" u="none" cap="none" strike="noStrike"/>
          </a:p>
        </p:txBody>
      </p:sp>
      <p:sp>
        <p:nvSpPr>
          <p:cNvPr id="241" name="Google Shape;241;p24"/>
          <p:cNvSpPr/>
          <p:nvPr/>
        </p:nvSpPr>
        <p:spPr>
          <a:xfrm>
            <a:off x="11430953" y="5466517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Completo</a:t>
            </a:r>
            <a:endParaRPr b="0" i="0" sz="1400" u="none" cap="none" strike="noStrike"/>
          </a:p>
        </p:txBody>
      </p:sp>
      <p:sp>
        <p:nvSpPr>
          <p:cNvPr id="242" name="Google Shape;242;p24"/>
          <p:cNvSpPr/>
          <p:nvPr/>
        </p:nvSpPr>
        <p:spPr>
          <a:xfrm>
            <a:off x="801410" y="5873234"/>
            <a:ext cx="13027581" cy="52316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983099" y="5989677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  <a:endParaRPr b="0" i="0" sz="1400" u="none" cap="none" strike="noStrike"/>
          </a:p>
        </p:txBody>
      </p:sp>
      <p:sp>
        <p:nvSpPr>
          <p:cNvPr id="244" name="Google Shape;244;p24"/>
          <p:cNvSpPr/>
          <p:nvPr/>
        </p:nvSpPr>
        <p:spPr>
          <a:xfrm>
            <a:off x="2289572" y="5989677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Perfiles de Usuario (Estudiante, Docente, Admin)</a:t>
            </a:r>
            <a:endParaRPr b="0" i="0" sz="1400" u="none" cap="none" strike="noStrike"/>
          </a:p>
        </p:txBody>
      </p:sp>
      <p:sp>
        <p:nvSpPr>
          <p:cNvPr id="245" name="Google Shape;245;p24"/>
          <p:cNvSpPr/>
          <p:nvPr/>
        </p:nvSpPr>
        <p:spPr>
          <a:xfrm>
            <a:off x="11430953" y="5989677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Completo</a:t>
            </a:r>
            <a:endParaRPr b="0" i="0" sz="1400" u="none" cap="none" strike="noStrike"/>
          </a:p>
        </p:txBody>
      </p:sp>
      <p:sp>
        <p:nvSpPr>
          <p:cNvPr id="246" name="Google Shape;246;p24"/>
          <p:cNvSpPr/>
          <p:nvPr/>
        </p:nvSpPr>
        <p:spPr>
          <a:xfrm>
            <a:off x="801410" y="6396395"/>
            <a:ext cx="13027581" cy="52316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983099" y="6512838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8</a:t>
            </a:r>
            <a:endParaRPr b="0" i="0" sz="1400" u="none" cap="none" strike="noStrike"/>
          </a:p>
        </p:txBody>
      </p:sp>
      <p:sp>
        <p:nvSpPr>
          <p:cNvPr id="248" name="Google Shape;248;p24"/>
          <p:cNvSpPr/>
          <p:nvPr/>
        </p:nvSpPr>
        <p:spPr>
          <a:xfrm>
            <a:off x="2289572" y="6512838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Gestión de Tareas y Entregas</a:t>
            </a:r>
            <a:endParaRPr b="0" i="0" sz="1400" u="none" cap="none" strike="noStrike"/>
          </a:p>
        </p:txBody>
      </p:sp>
      <p:sp>
        <p:nvSpPr>
          <p:cNvPr id="249" name="Google Shape;249;p24"/>
          <p:cNvSpPr/>
          <p:nvPr/>
        </p:nvSpPr>
        <p:spPr>
          <a:xfrm>
            <a:off x="11430953" y="6512838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Pendiente</a:t>
            </a:r>
            <a:endParaRPr b="0" i="0" sz="1400" u="none" cap="none" strike="noStrike"/>
          </a:p>
        </p:txBody>
      </p:sp>
      <p:sp>
        <p:nvSpPr>
          <p:cNvPr id="250" name="Google Shape;250;p24"/>
          <p:cNvSpPr/>
          <p:nvPr/>
        </p:nvSpPr>
        <p:spPr>
          <a:xfrm>
            <a:off x="801410" y="6919555"/>
            <a:ext cx="13027581" cy="52316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983099" y="7035998"/>
            <a:ext cx="93595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9</a:t>
            </a:r>
            <a:endParaRPr b="0" i="0" sz="1400" u="none" cap="none" strike="noStrike"/>
          </a:p>
        </p:txBody>
      </p:sp>
      <p:sp>
        <p:nvSpPr>
          <p:cNvPr id="252" name="Google Shape;252;p24"/>
          <p:cNvSpPr/>
          <p:nvPr/>
        </p:nvSpPr>
        <p:spPr>
          <a:xfrm>
            <a:off x="2289572" y="7035998"/>
            <a:ext cx="87708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Foro y Encuestas</a:t>
            </a:r>
            <a:endParaRPr b="0" i="0" sz="1400" u="none" cap="none" strike="noStrike"/>
          </a:p>
        </p:txBody>
      </p:sp>
      <p:sp>
        <p:nvSpPr>
          <p:cNvPr id="253" name="Google Shape;253;p24"/>
          <p:cNvSpPr/>
          <p:nvPr/>
        </p:nvSpPr>
        <p:spPr>
          <a:xfrm>
            <a:off x="11430953" y="7035998"/>
            <a:ext cx="221658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lang="en-US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Completo</a:t>
            </a:r>
            <a:endParaRPr b="0" i="0" sz="1400" u="none" cap="none" strike="noStrike"/>
          </a:p>
        </p:txBody>
      </p:sp>
      <p:sp>
        <p:nvSpPr>
          <p:cNvPr id="254" name="Google Shape;254;p24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0" name="Google Shape;260;p25"/>
          <p:cNvPicPr preferRelativeResize="0"/>
          <p:nvPr/>
        </p:nvPicPr>
        <p:blipFill rotWithShape="1">
          <a:blip r:embed="rId3">
            <a:alphaModFix/>
          </a:blip>
          <a:srcRect b="0" l="0" r="25144" t="0"/>
          <a:stretch/>
        </p:blipFill>
        <p:spPr>
          <a:xfrm>
            <a:off x="0" y="0"/>
            <a:ext cx="410682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/>
          <p:nvPr/>
        </p:nvSpPr>
        <p:spPr>
          <a:xfrm>
            <a:off x="4988340" y="753547"/>
            <a:ext cx="75564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200"/>
              <a:buFont typeface="Outfit"/>
              <a:buNone/>
            </a:pPr>
            <a:r>
              <a:rPr b="1" i="0" lang="en-US" sz="4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Roles y Responsabilidades del Equipo</a:t>
            </a:r>
            <a:endParaRPr b="0" i="0" sz="4200" u="none" cap="none" strike="noStrike"/>
          </a:p>
        </p:txBody>
      </p:sp>
      <p:sp>
        <p:nvSpPr>
          <p:cNvPr id="262" name="Google Shape;262;p25"/>
          <p:cNvSpPr/>
          <p:nvPr/>
        </p:nvSpPr>
        <p:spPr>
          <a:xfrm>
            <a:off x="4988340" y="2423517"/>
            <a:ext cx="7556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None/>
            </a:pPr>
            <a:r>
              <a:rPr b="1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Roles Clave en el Desarrollo de la Plataforma:</a:t>
            </a:r>
            <a:endParaRPr b="0" i="0" sz="1650" u="none" cap="none" strike="noStrike"/>
          </a:p>
        </p:txBody>
      </p:sp>
      <p:sp>
        <p:nvSpPr>
          <p:cNvPr id="263" name="Google Shape;263;p25"/>
          <p:cNvSpPr/>
          <p:nvPr/>
        </p:nvSpPr>
        <p:spPr>
          <a:xfrm>
            <a:off x="5793740" y="3194142"/>
            <a:ext cx="2693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Benjamin Aravena</a:t>
            </a:r>
            <a:endParaRPr b="0" i="0" sz="2100" u="none" cap="none" strike="noStrike"/>
          </a:p>
        </p:txBody>
      </p:sp>
      <p:sp>
        <p:nvSpPr>
          <p:cNvPr id="264" name="Google Shape;264;p25"/>
          <p:cNvSpPr/>
          <p:nvPr/>
        </p:nvSpPr>
        <p:spPr>
          <a:xfrm>
            <a:off x="5793758" y="3659925"/>
            <a:ext cx="66066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None/>
            </a:pP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Desarrollador Backend, Arquitectura de Base de Datos.</a:t>
            </a:r>
            <a:endParaRPr b="0" i="0" sz="1650" u="none" cap="none" strike="noStrike"/>
          </a:p>
        </p:txBody>
      </p:sp>
      <p:sp>
        <p:nvSpPr>
          <p:cNvPr id="265" name="Google Shape;265;p25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5793760" y="4449138"/>
            <a:ext cx="2693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Jesus Santis</a:t>
            </a:r>
            <a:endParaRPr b="0" i="0" sz="2100" u="none" cap="none" strike="noStrike"/>
          </a:p>
        </p:txBody>
      </p:sp>
      <p:sp>
        <p:nvSpPr>
          <p:cNvPr id="267" name="Google Shape;267;p25"/>
          <p:cNvSpPr/>
          <p:nvPr/>
        </p:nvSpPr>
        <p:spPr>
          <a:xfrm>
            <a:off x="5793740" y="4914909"/>
            <a:ext cx="7148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None/>
            </a:pPr>
            <a:r>
              <a:rPr lang="en-US" sz="16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Desarrollador Backend</a:t>
            </a: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, Desarrollador Frontend.</a:t>
            </a:r>
            <a:endParaRPr b="0" i="0" sz="1650" u="none" cap="none" strike="noStrike"/>
          </a:p>
        </p:txBody>
      </p:sp>
      <p:sp>
        <p:nvSpPr>
          <p:cNvPr id="268" name="Google Shape;268;p25"/>
          <p:cNvSpPr/>
          <p:nvPr/>
        </p:nvSpPr>
        <p:spPr>
          <a:xfrm>
            <a:off x="5825665" y="5704121"/>
            <a:ext cx="2693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Ignacio </a:t>
            </a:r>
            <a:r>
              <a:rPr b="1" lang="en-US" sz="210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Lagunas</a:t>
            </a:r>
            <a:endParaRPr b="0" i="0" sz="2100" u="none" cap="none" strike="noStrike"/>
          </a:p>
        </p:txBody>
      </p:sp>
      <p:sp>
        <p:nvSpPr>
          <p:cNvPr id="269" name="Google Shape;269;p25"/>
          <p:cNvSpPr/>
          <p:nvPr/>
        </p:nvSpPr>
        <p:spPr>
          <a:xfrm>
            <a:off x="5825682" y="6169900"/>
            <a:ext cx="63114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None/>
            </a:pPr>
            <a:r>
              <a:rPr lang="en-US" sz="16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Desarrollador Backend</a:t>
            </a: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, Documentación Técnica.</a:t>
            </a:r>
            <a:endParaRPr b="0" i="0" sz="1650" u="none" cap="none" strike="noStrike"/>
          </a:p>
        </p:txBody>
      </p:sp>
      <p:pic>
        <p:nvPicPr>
          <p:cNvPr id="270" name="Google Shape;270;p25" title="Captura de pantalla 2025-06-26 223820.png"/>
          <p:cNvPicPr preferRelativeResize="0"/>
          <p:nvPr/>
        </p:nvPicPr>
        <p:blipFill rotWithShape="1">
          <a:blip r:embed="rId4">
            <a:alphaModFix/>
          </a:blip>
          <a:srcRect b="0" l="2473" r="58194" t="0"/>
          <a:stretch/>
        </p:blipFill>
        <p:spPr>
          <a:xfrm>
            <a:off x="4988350" y="3194150"/>
            <a:ext cx="571285" cy="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 title="Captura de pantalla 2025-06-26 223820.png"/>
          <p:cNvPicPr preferRelativeResize="0"/>
          <p:nvPr/>
        </p:nvPicPr>
        <p:blipFill rotWithShape="1">
          <a:blip r:embed="rId4">
            <a:alphaModFix/>
          </a:blip>
          <a:srcRect b="0" l="2473" r="58194" t="0"/>
          <a:stretch/>
        </p:blipFill>
        <p:spPr>
          <a:xfrm>
            <a:off x="4988350" y="4426875"/>
            <a:ext cx="571285" cy="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 title="Captura de pantalla 2025-06-26 223820.png"/>
          <p:cNvPicPr preferRelativeResize="0"/>
          <p:nvPr/>
        </p:nvPicPr>
        <p:blipFill rotWithShape="1">
          <a:blip r:embed="rId4">
            <a:alphaModFix/>
          </a:blip>
          <a:srcRect b="0" l="2473" r="58194" t="0"/>
          <a:stretch/>
        </p:blipFill>
        <p:spPr>
          <a:xfrm>
            <a:off x="4988350" y="5659600"/>
            <a:ext cx="571285" cy="5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/>
          <p:nvPr/>
        </p:nvSpPr>
        <p:spPr>
          <a:xfrm>
            <a:off x="793790" y="725091"/>
            <a:ext cx="6705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100"/>
              <a:buFont typeface="Outfit"/>
              <a:buNone/>
            </a:pPr>
            <a:r>
              <a:rPr b="1" i="0" lang="en-US" sz="31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Planificación y Gestión: Carta Gantt</a:t>
            </a:r>
            <a:endParaRPr b="0" i="0" sz="3100" u="none" cap="none" strike="noStrike"/>
          </a:p>
        </p:txBody>
      </p:sp>
      <p:sp>
        <p:nvSpPr>
          <p:cNvPr id="279" name="Google Shape;279;p26"/>
          <p:cNvSpPr/>
          <p:nvPr/>
        </p:nvSpPr>
        <p:spPr>
          <a:xfrm>
            <a:off x="793790" y="1538764"/>
            <a:ext cx="13042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Visualización del cronograma del proyecto y las fases de desarrollo.</a:t>
            </a:r>
            <a:endParaRPr b="0" i="0" sz="1250" u="none" cap="none" strike="noStrike"/>
          </a:p>
        </p:txBody>
      </p:sp>
      <p:sp>
        <p:nvSpPr>
          <p:cNvPr id="280" name="Google Shape;280;p26"/>
          <p:cNvSpPr/>
          <p:nvPr/>
        </p:nvSpPr>
        <p:spPr>
          <a:xfrm>
            <a:off x="793790" y="1971437"/>
            <a:ext cx="13042800" cy="5533200"/>
          </a:xfrm>
          <a:prstGeom prst="roundRect">
            <a:avLst>
              <a:gd fmla="val 1205" name="adj"/>
            </a:avLst>
          </a:prstGeom>
          <a:noFill/>
          <a:ln cap="flat" cmpd="sng" w="9525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801410" y="1979057"/>
            <a:ext cx="13027500" cy="4599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960834" y="2081927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Fase</a:t>
            </a:r>
            <a:endParaRPr b="0" i="0" sz="1250" u="none" cap="none" strike="noStrike"/>
          </a:p>
        </p:txBody>
      </p:sp>
      <p:sp>
        <p:nvSpPr>
          <p:cNvPr id="283" name="Google Shape;283;p26"/>
          <p:cNvSpPr/>
          <p:nvPr/>
        </p:nvSpPr>
        <p:spPr>
          <a:xfrm>
            <a:off x="2447092" y="2081927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Tarea</a:t>
            </a:r>
            <a:endParaRPr b="0" i="0" sz="1250" u="none" cap="none" strike="noStrike"/>
          </a:p>
        </p:txBody>
      </p:sp>
      <p:sp>
        <p:nvSpPr>
          <p:cNvPr id="284" name="Google Shape;284;p26"/>
          <p:cNvSpPr/>
          <p:nvPr/>
        </p:nvSpPr>
        <p:spPr>
          <a:xfrm>
            <a:off x="5046800" y="2077475"/>
            <a:ext cx="45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S1</a:t>
            </a:r>
            <a:endParaRPr b="0" i="0" sz="1250" u="none" cap="none" strike="noStrike"/>
          </a:p>
        </p:txBody>
      </p:sp>
      <p:sp>
        <p:nvSpPr>
          <p:cNvPr id="285" name="Google Shape;285;p26"/>
          <p:cNvSpPr/>
          <p:nvPr/>
        </p:nvSpPr>
        <p:spPr>
          <a:xfrm>
            <a:off x="801410" y="2438876"/>
            <a:ext cx="13027500" cy="4599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960834" y="2541746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I. Planificación</a:t>
            </a:r>
            <a:endParaRPr b="0" i="0" sz="1250" u="none" cap="none" strike="noStrike"/>
          </a:p>
        </p:txBody>
      </p:sp>
      <p:sp>
        <p:nvSpPr>
          <p:cNvPr id="287" name="Google Shape;287;p26"/>
          <p:cNvSpPr/>
          <p:nvPr/>
        </p:nvSpPr>
        <p:spPr>
          <a:xfrm>
            <a:off x="2447092" y="2541746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Definición de Requerimientos</a:t>
            </a:r>
            <a:endParaRPr b="0" i="0" sz="1250" u="none" cap="none" strike="noStrike"/>
          </a:p>
        </p:txBody>
      </p:sp>
      <p:sp>
        <p:nvSpPr>
          <p:cNvPr id="288" name="Google Shape;288;p26"/>
          <p:cNvSpPr/>
          <p:nvPr/>
        </p:nvSpPr>
        <p:spPr>
          <a:xfrm>
            <a:off x="4943118" y="254174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289" name="Google Shape;289;p26"/>
          <p:cNvSpPr/>
          <p:nvPr/>
        </p:nvSpPr>
        <p:spPr>
          <a:xfrm>
            <a:off x="6245781" y="254174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290" name="Google Shape;290;p26"/>
          <p:cNvSpPr/>
          <p:nvPr/>
        </p:nvSpPr>
        <p:spPr>
          <a:xfrm>
            <a:off x="7548443" y="254174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291" name="Google Shape;291;p26"/>
          <p:cNvSpPr/>
          <p:nvPr/>
        </p:nvSpPr>
        <p:spPr>
          <a:xfrm>
            <a:off x="8851106" y="254174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292" name="Google Shape;292;p26"/>
          <p:cNvSpPr/>
          <p:nvPr/>
        </p:nvSpPr>
        <p:spPr>
          <a:xfrm>
            <a:off x="10153769" y="254174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293" name="Google Shape;293;p26"/>
          <p:cNvSpPr/>
          <p:nvPr/>
        </p:nvSpPr>
        <p:spPr>
          <a:xfrm>
            <a:off x="11456432" y="2541746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294" name="Google Shape;294;p26"/>
          <p:cNvSpPr/>
          <p:nvPr/>
        </p:nvSpPr>
        <p:spPr>
          <a:xfrm>
            <a:off x="801410" y="2898696"/>
            <a:ext cx="13027500" cy="4599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960834" y="3001566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296" name="Google Shape;296;p26"/>
          <p:cNvSpPr/>
          <p:nvPr/>
        </p:nvSpPr>
        <p:spPr>
          <a:xfrm>
            <a:off x="2447092" y="3001566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Diseño de Arquitectura</a:t>
            </a:r>
            <a:endParaRPr b="0" i="0" sz="1250" u="none" cap="none" strike="noStrike"/>
          </a:p>
        </p:txBody>
      </p:sp>
      <p:sp>
        <p:nvSpPr>
          <p:cNvPr id="297" name="Google Shape;297;p26"/>
          <p:cNvSpPr/>
          <p:nvPr/>
        </p:nvSpPr>
        <p:spPr>
          <a:xfrm>
            <a:off x="4943118" y="300156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298" name="Google Shape;298;p26"/>
          <p:cNvSpPr/>
          <p:nvPr/>
        </p:nvSpPr>
        <p:spPr>
          <a:xfrm>
            <a:off x="6245781" y="300156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299" name="Google Shape;299;p26"/>
          <p:cNvSpPr/>
          <p:nvPr/>
        </p:nvSpPr>
        <p:spPr>
          <a:xfrm>
            <a:off x="7548443" y="300156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00" name="Google Shape;300;p26"/>
          <p:cNvSpPr/>
          <p:nvPr/>
        </p:nvSpPr>
        <p:spPr>
          <a:xfrm>
            <a:off x="8851106" y="300156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01" name="Google Shape;301;p26"/>
          <p:cNvSpPr/>
          <p:nvPr/>
        </p:nvSpPr>
        <p:spPr>
          <a:xfrm>
            <a:off x="10153769" y="3001566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02" name="Google Shape;302;p26"/>
          <p:cNvSpPr/>
          <p:nvPr/>
        </p:nvSpPr>
        <p:spPr>
          <a:xfrm>
            <a:off x="11456432" y="3001566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03" name="Google Shape;303;p26"/>
          <p:cNvSpPr/>
          <p:nvPr/>
        </p:nvSpPr>
        <p:spPr>
          <a:xfrm>
            <a:off x="801410" y="3358515"/>
            <a:ext cx="13027500" cy="4599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960834" y="3461385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II. Desarrollo</a:t>
            </a:r>
            <a:endParaRPr b="0" i="0" sz="1250" u="none" cap="none" strike="noStrike"/>
          </a:p>
        </p:txBody>
      </p:sp>
      <p:sp>
        <p:nvSpPr>
          <p:cNvPr id="305" name="Google Shape;305;p26"/>
          <p:cNvSpPr/>
          <p:nvPr/>
        </p:nvSpPr>
        <p:spPr>
          <a:xfrm>
            <a:off x="2447092" y="3461385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Autenticación y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CRUD Usuario</a:t>
            </a:r>
            <a:endParaRPr b="0" i="0" sz="1250" u="none" cap="none" strike="noStrike"/>
          </a:p>
        </p:txBody>
      </p:sp>
      <p:sp>
        <p:nvSpPr>
          <p:cNvPr id="306" name="Google Shape;306;p26"/>
          <p:cNvSpPr/>
          <p:nvPr/>
        </p:nvSpPr>
        <p:spPr>
          <a:xfrm>
            <a:off x="4943118" y="3461385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07" name="Google Shape;307;p26"/>
          <p:cNvSpPr/>
          <p:nvPr/>
        </p:nvSpPr>
        <p:spPr>
          <a:xfrm>
            <a:off x="6245781" y="3461385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08" name="Google Shape;308;p26"/>
          <p:cNvSpPr/>
          <p:nvPr/>
        </p:nvSpPr>
        <p:spPr>
          <a:xfrm>
            <a:off x="7548443" y="3461385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09" name="Google Shape;309;p26"/>
          <p:cNvSpPr/>
          <p:nvPr/>
        </p:nvSpPr>
        <p:spPr>
          <a:xfrm>
            <a:off x="8851106" y="3461385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10" name="Google Shape;310;p26"/>
          <p:cNvSpPr/>
          <p:nvPr/>
        </p:nvSpPr>
        <p:spPr>
          <a:xfrm>
            <a:off x="10153769" y="3461385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11" name="Google Shape;311;p26"/>
          <p:cNvSpPr/>
          <p:nvPr/>
        </p:nvSpPr>
        <p:spPr>
          <a:xfrm>
            <a:off x="11456432" y="3461385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12" name="Google Shape;312;p26"/>
          <p:cNvSpPr/>
          <p:nvPr/>
        </p:nvSpPr>
        <p:spPr>
          <a:xfrm>
            <a:off x="801410" y="3818334"/>
            <a:ext cx="13027500" cy="4599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960834" y="3921204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14" name="Google Shape;314;p26"/>
          <p:cNvSpPr/>
          <p:nvPr/>
        </p:nvSpPr>
        <p:spPr>
          <a:xfrm>
            <a:off x="2447092" y="3921204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Paneles Est, Doc, Admin</a:t>
            </a:r>
            <a:endParaRPr b="0" i="0" sz="1250" u="none" cap="none" strike="noStrike"/>
          </a:p>
        </p:txBody>
      </p:sp>
      <p:sp>
        <p:nvSpPr>
          <p:cNvPr id="315" name="Google Shape;315;p26"/>
          <p:cNvSpPr/>
          <p:nvPr/>
        </p:nvSpPr>
        <p:spPr>
          <a:xfrm>
            <a:off x="4943118" y="392120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16" name="Google Shape;316;p26"/>
          <p:cNvSpPr/>
          <p:nvPr/>
        </p:nvSpPr>
        <p:spPr>
          <a:xfrm>
            <a:off x="6245781" y="392120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17" name="Google Shape;317;p26"/>
          <p:cNvSpPr/>
          <p:nvPr/>
        </p:nvSpPr>
        <p:spPr>
          <a:xfrm>
            <a:off x="7548443" y="392120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18" name="Google Shape;318;p26"/>
          <p:cNvSpPr/>
          <p:nvPr/>
        </p:nvSpPr>
        <p:spPr>
          <a:xfrm>
            <a:off x="8851106" y="392120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19" name="Google Shape;319;p26"/>
          <p:cNvSpPr/>
          <p:nvPr/>
        </p:nvSpPr>
        <p:spPr>
          <a:xfrm>
            <a:off x="10153769" y="392120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20" name="Google Shape;320;p26"/>
          <p:cNvSpPr/>
          <p:nvPr/>
        </p:nvSpPr>
        <p:spPr>
          <a:xfrm>
            <a:off x="11456432" y="3921204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21" name="Google Shape;321;p26"/>
          <p:cNvSpPr/>
          <p:nvPr/>
        </p:nvSpPr>
        <p:spPr>
          <a:xfrm>
            <a:off x="801410" y="4278154"/>
            <a:ext cx="13027500" cy="4599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960834" y="4381024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23" name="Google Shape;323;p26"/>
          <p:cNvSpPr/>
          <p:nvPr/>
        </p:nvSpPr>
        <p:spPr>
          <a:xfrm>
            <a:off x="2447092" y="4381024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Modelo</a:t>
            </a:r>
            <a:endParaRPr b="0" i="0" sz="1250" u="none" cap="none" strike="noStrike"/>
          </a:p>
        </p:txBody>
      </p:sp>
      <p:sp>
        <p:nvSpPr>
          <p:cNvPr id="324" name="Google Shape;324;p26"/>
          <p:cNvSpPr/>
          <p:nvPr/>
        </p:nvSpPr>
        <p:spPr>
          <a:xfrm>
            <a:off x="4943118" y="438102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25" name="Google Shape;325;p26"/>
          <p:cNvSpPr/>
          <p:nvPr/>
        </p:nvSpPr>
        <p:spPr>
          <a:xfrm>
            <a:off x="6245781" y="438102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26" name="Google Shape;326;p26"/>
          <p:cNvSpPr/>
          <p:nvPr/>
        </p:nvSpPr>
        <p:spPr>
          <a:xfrm>
            <a:off x="7548443" y="438102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27" name="Google Shape;327;p26"/>
          <p:cNvSpPr/>
          <p:nvPr/>
        </p:nvSpPr>
        <p:spPr>
          <a:xfrm>
            <a:off x="8851106" y="438102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28" name="Google Shape;328;p26"/>
          <p:cNvSpPr/>
          <p:nvPr/>
        </p:nvSpPr>
        <p:spPr>
          <a:xfrm>
            <a:off x="10153769" y="4381024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29" name="Google Shape;329;p26"/>
          <p:cNvSpPr/>
          <p:nvPr/>
        </p:nvSpPr>
        <p:spPr>
          <a:xfrm>
            <a:off x="11456432" y="4381024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30" name="Google Shape;330;p26"/>
          <p:cNvSpPr/>
          <p:nvPr/>
        </p:nvSpPr>
        <p:spPr>
          <a:xfrm>
            <a:off x="801410" y="4737973"/>
            <a:ext cx="13027500" cy="4599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960884" y="5760506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III. Pruebas</a:t>
            </a:r>
            <a:endParaRPr b="0" i="0" sz="1250" u="none" cap="none" strike="noStrike"/>
          </a:p>
        </p:txBody>
      </p:sp>
      <p:sp>
        <p:nvSpPr>
          <p:cNvPr id="332" name="Google Shape;332;p26"/>
          <p:cNvSpPr/>
          <p:nvPr/>
        </p:nvSpPr>
        <p:spPr>
          <a:xfrm>
            <a:off x="2447092" y="4840843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Asignaturas y asignación</a:t>
            </a:r>
            <a:endParaRPr b="0" i="0" sz="1250" u="none" cap="none" strike="noStrike"/>
          </a:p>
        </p:txBody>
      </p:sp>
      <p:sp>
        <p:nvSpPr>
          <p:cNvPr id="333" name="Google Shape;333;p26"/>
          <p:cNvSpPr/>
          <p:nvPr/>
        </p:nvSpPr>
        <p:spPr>
          <a:xfrm>
            <a:off x="4943118" y="484084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34" name="Google Shape;334;p26"/>
          <p:cNvSpPr/>
          <p:nvPr/>
        </p:nvSpPr>
        <p:spPr>
          <a:xfrm>
            <a:off x="6245781" y="484084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35" name="Google Shape;335;p26"/>
          <p:cNvSpPr/>
          <p:nvPr/>
        </p:nvSpPr>
        <p:spPr>
          <a:xfrm>
            <a:off x="7548443" y="484084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36" name="Google Shape;336;p26"/>
          <p:cNvSpPr/>
          <p:nvPr/>
        </p:nvSpPr>
        <p:spPr>
          <a:xfrm>
            <a:off x="8851106" y="484084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37" name="Google Shape;337;p26"/>
          <p:cNvSpPr/>
          <p:nvPr/>
        </p:nvSpPr>
        <p:spPr>
          <a:xfrm>
            <a:off x="10153769" y="484084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38" name="Google Shape;338;p26"/>
          <p:cNvSpPr/>
          <p:nvPr/>
        </p:nvSpPr>
        <p:spPr>
          <a:xfrm>
            <a:off x="11456432" y="4840843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39" name="Google Shape;339;p26"/>
          <p:cNvSpPr/>
          <p:nvPr/>
        </p:nvSpPr>
        <p:spPr>
          <a:xfrm>
            <a:off x="801410" y="5197793"/>
            <a:ext cx="13027500" cy="4599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960834" y="5300663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41" name="Google Shape;341;p26"/>
          <p:cNvSpPr/>
          <p:nvPr/>
        </p:nvSpPr>
        <p:spPr>
          <a:xfrm>
            <a:off x="2447092" y="5300663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Comunicaciones</a:t>
            </a:r>
            <a:r>
              <a:rPr lang="en-US" sz="1250">
                <a:solidFill>
                  <a:srgbClr val="2A2742"/>
                </a:solidFill>
              </a:rPr>
              <a:t> y Foro</a:t>
            </a:r>
            <a:endParaRPr b="0" i="0" sz="1250" u="none" cap="none" strike="noStrike">
              <a:solidFill>
                <a:srgbClr val="2A2742"/>
              </a:solidFill>
            </a:endParaRPr>
          </a:p>
        </p:txBody>
      </p:sp>
      <p:sp>
        <p:nvSpPr>
          <p:cNvPr id="342" name="Google Shape;342;p26"/>
          <p:cNvSpPr/>
          <p:nvPr/>
        </p:nvSpPr>
        <p:spPr>
          <a:xfrm>
            <a:off x="4943118" y="530066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43" name="Google Shape;343;p26"/>
          <p:cNvSpPr/>
          <p:nvPr/>
        </p:nvSpPr>
        <p:spPr>
          <a:xfrm>
            <a:off x="6245781" y="530066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44" name="Google Shape;344;p26"/>
          <p:cNvSpPr/>
          <p:nvPr/>
        </p:nvSpPr>
        <p:spPr>
          <a:xfrm>
            <a:off x="7548443" y="530066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45" name="Google Shape;345;p26"/>
          <p:cNvSpPr/>
          <p:nvPr/>
        </p:nvSpPr>
        <p:spPr>
          <a:xfrm>
            <a:off x="8851106" y="530066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46" name="Google Shape;346;p26"/>
          <p:cNvSpPr/>
          <p:nvPr/>
        </p:nvSpPr>
        <p:spPr>
          <a:xfrm>
            <a:off x="10153769" y="5300663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47" name="Google Shape;347;p26"/>
          <p:cNvSpPr/>
          <p:nvPr/>
        </p:nvSpPr>
        <p:spPr>
          <a:xfrm>
            <a:off x="11456432" y="5300663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48" name="Google Shape;348;p26"/>
          <p:cNvSpPr/>
          <p:nvPr/>
        </p:nvSpPr>
        <p:spPr>
          <a:xfrm>
            <a:off x="801410" y="5657612"/>
            <a:ext cx="13027500" cy="4599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>
            <a:off x="960834" y="5760482"/>
            <a:ext cx="1161300" cy="254100"/>
          </a:xfrm>
          <a:prstGeom prst="rect">
            <a:avLst/>
          </a:prstGeom>
          <a:solidFill>
            <a:srgbClr val="EFEC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50" name="Google Shape;350;p26"/>
          <p:cNvSpPr/>
          <p:nvPr/>
        </p:nvSpPr>
        <p:spPr>
          <a:xfrm>
            <a:off x="2447092" y="5760482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Implementación</a:t>
            </a:r>
            <a:r>
              <a:rPr lang="en-US" sz="1250">
                <a:solidFill>
                  <a:srgbClr val="2A2742"/>
                </a:solidFill>
              </a:rPr>
              <a:t> de IA</a:t>
            </a:r>
            <a:endParaRPr b="0" i="0" sz="1250" u="none" cap="none" strike="noStrike">
              <a:solidFill>
                <a:srgbClr val="2A2742"/>
              </a:solidFill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4943118" y="5760482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52" name="Google Shape;352;p26"/>
          <p:cNvSpPr/>
          <p:nvPr/>
        </p:nvSpPr>
        <p:spPr>
          <a:xfrm>
            <a:off x="6245781" y="5760482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53" name="Google Shape;353;p26"/>
          <p:cNvSpPr/>
          <p:nvPr/>
        </p:nvSpPr>
        <p:spPr>
          <a:xfrm>
            <a:off x="7548443" y="5760482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54" name="Google Shape;354;p26"/>
          <p:cNvSpPr/>
          <p:nvPr/>
        </p:nvSpPr>
        <p:spPr>
          <a:xfrm>
            <a:off x="8851106" y="5760482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55" name="Google Shape;355;p26"/>
          <p:cNvSpPr/>
          <p:nvPr/>
        </p:nvSpPr>
        <p:spPr>
          <a:xfrm>
            <a:off x="10153769" y="5760482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56" name="Google Shape;356;p26"/>
          <p:cNvSpPr/>
          <p:nvPr/>
        </p:nvSpPr>
        <p:spPr>
          <a:xfrm>
            <a:off x="11456432" y="5760482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57" name="Google Shape;357;p26"/>
          <p:cNvSpPr/>
          <p:nvPr/>
        </p:nvSpPr>
        <p:spPr>
          <a:xfrm>
            <a:off x="801410" y="6117431"/>
            <a:ext cx="13027500" cy="4599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6"/>
          <p:cNvSpPr/>
          <p:nvPr/>
        </p:nvSpPr>
        <p:spPr>
          <a:xfrm>
            <a:off x="920959" y="6220326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III.</a:t>
            </a:r>
            <a:r>
              <a:rPr lang="en-US" sz="1250"/>
              <a:t> 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Cierre</a:t>
            </a:r>
            <a:endParaRPr b="0" i="0" sz="1250" u="none" cap="none" strike="noStrike"/>
          </a:p>
        </p:txBody>
      </p:sp>
      <p:sp>
        <p:nvSpPr>
          <p:cNvPr id="359" name="Google Shape;359;p26"/>
          <p:cNvSpPr/>
          <p:nvPr/>
        </p:nvSpPr>
        <p:spPr>
          <a:xfrm>
            <a:off x="2447092" y="6220301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Testing</a:t>
            </a:r>
            <a:endParaRPr b="0" i="0" sz="1250" u="none" cap="none" strike="noStrike"/>
          </a:p>
        </p:txBody>
      </p:sp>
      <p:sp>
        <p:nvSpPr>
          <p:cNvPr id="360" name="Google Shape;360;p26"/>
          <p:cNvSpPr/>
          <p:nvPr/>
        </p:nvSpPr>
        <p:spPr>
          <a:xfrm>
            <a:off x="4943118" y="622030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61" name="Google Shape;361;p26"/>
          <p:cNvSpPr/>
          <p:nvPr/>
        </p:nvSpPr>
        <p:spPr>
          <a:xfrm>
            <a:off x="6245781" y="622030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62" name="Google Shape;362;p26"/>
          <p:cNvSpPr/>
          <p:nvPr/>
        </p:nvSpPr>
        <p:spPr>
          <a:xfrm>
            <a:off x="7548443" y="622030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63" name="Google Shape;363;p26"/>
          <p:cNvSpPr/>
          <p:nvPr/>
        </p:nvSpPr>
        <p:spPr>
          <a:xfrm>
            <a:off x="8851106" y="622030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64" name="Google Shape;364;p26"/>
          <p:cNvSpPr/>
          <p:nvPr/>
        </p:nvSpPr>
        <p:spPr>
          <a:xfrm>
            <a:off x="10153769" y="622030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65" name="Google Shape;365;p26"/>
          <p:cNvSpPr/>
          <p:nvPr/>
        </p:nvSpPr>
        <p:spPr>
          <a:xfrm>
            <a:off x="11456432" y="6220301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66" name="Google Shape;366;p26"/>
          <p:cNvSpPr/>
          <p:nvPr/>
        </p:nvSpPr>
        <p:spPr>
          <a:xfrm>
            <a:off x="801410" y="6577251"/>
            <a:ext cx="13027500" cy="4599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960834" y="6680121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68" name="Google Shape;368;p26"/>
          <p:cNvSpPr/>
          <p:nvPr/>
        </p:nvSpPr>
        <p:spPr>
          <a:xfrm>
            <a:off x="2447092" y="6680121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Arreglos</a:t>
            </a:r>
            <a:r>
              <a:rPr lang="en-US" sz="1250"/>
              <a:t> y reto</a:t>
            </a:r>
            <a:r>
              <a:rPr lang="en-US" sz="1250">
                <a:solidFill>
                  <a:srgbClr val="2A2742"/>
                </a:solidFill>
              </a:rPr>
              <a:t>ques</a:t>
            </a:r>
            <a:endParaRPr b="0" i="0" sz="1250" u="none" cap="none" strike="noStrike">
              <a:solidFill>
                <a:srgbClr val="2A2742"/>
              </a:solidFill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4943118" y="668012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70" name="Google Shape;370;p26"/>
          <p:cNvSpPr/>
          <p:nvPr/>
        </p:nvSpPr>
        <p:spPr>
          <a:xfrm>
            <a:off x="6245781" y="668012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71" name="Google Shape;371;p26"/>
          <p:cNvSpPr/>
          <p:nvPr/>
        </p:nvSpPr>
        <p:spPr>
          <a:xfrm>
            <a:off x="7548443" y="668012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72" name="Google Shape;372;p26"/>
          <p:cNvSpPr/>
          <p:nvPr/>
        </p:nvSpPr>
        <p:spPr>
          <a:xfrm>
            <a:off x="8851106" y="668012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73" name="Google Shape;373;p26"/>
          <p:cNvSpPr/>
          <p:nvPr/>
        </p:nvSpPr>
        <p:spPr>
          <a:xfrm>
            <a:off x="10153769" y="6680121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74" name="Google Shape;374;p26"/>
          <p:cNvSpPr/>
          <p:nvPr/>
        </p:nvSpPr>
        <p:spPr>
          <a:xfrm>
            <a:off x="11456432" y="6680121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75" name="Google Shape;375;p26"/>
          <p:cNvSpPr/>
          <p:nvPr/>
        </p:nvSpPr>
        <p:spPr>
          <a:xfrm>
            <a:off x="801410" y="7037070"/>
            <a:ext cx="13027500" cy="4599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6"/>
          <p:cNvSpPr/>
          <p:nvPr/>
        </p:nvSpPr>
        <p:spPr>
          <a:xfrm>
            <a:off x="960834" y="7139940"/>
            <a:ext cx="116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77" name="Google Shape;377;p26"/>
          <p:cNvSpPr/>
          <p:nvPr/>
        </p:nvSpPr>
        <p:spPr>
          <a:xfrm>
            <a:off x="2447092" y="7139940"/>
            <a:ext cx="217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78" name="Google Shape;378;p26"/>
          <p:cNvSpPr/>
          <p:nvPr/>
        </p:nvSpPr>
        <p:spPr>
          <a:xfrm>
            <a:off x="4943118" y="7139940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79" name="Google Shape;379;p26"/>
          <p:cNvSpPr/>
          <p:nvPr/>
        </p:nvSpPr>
        <p:spPr>
          <a:xfrm>
            <a:off x="6245781" y="7139940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80" name="Google Shape;380;p26"/>
          <p:cNvSpPr/>
          <p:nvPr/>
        </p:nvSpPr>
        <p:spPr>
          <a:xfrm>
            <a:off x="7548443" y="7139940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81" name="Google Shape;381;p26"/>
          <p:cNvSpPr/>
          <p:nvPr/>
        </p:nvSpPr>
        <p:spPr>
          <a:xfrm>
            <a:off x="8851106" y="7139940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82" name="Google Shape;382;p26"/>
          <p:cNvSpPr/>
          <p:nvPr/>
        </p:nvSpPr>
        <p:spPr>
          <a:xfrm>
            <a:off x="10153769" y="7139940"/>
            <a:ext cx="97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83" name="Google Shape;383;p26"/>
          <p:cNvSpPr/>
          <p:nvPr/>
        </p:nvSpPr>
        <p:spPr>
          <a:xfrm>
            <a:off x="11456432" y="7139940"/>
            <a:ext cx="2213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84" name="Google Shape;384;p26"/>
          <p:cNvSpPr/>
          <p:nvPr/>
        </p:nvSpPr>
        <p:spPr>
          <a:xfrm>
            <a:off x="6004062" y="2077475"/>
            <a:ext cx="45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b="0" i="0" sz="1250" u="none" cap="none" strike="noStrike"/>
          </a:p>
        </p:txBody>
      </p:sp>
      <p:sp>
        <p:nvSpPr>
          <p:cNvPr id="385" name="Google Shape;385;p26"/>
          <p:cNvSpPr/>
          <p:nvPr/>
        </p:nvSpPr>
        <p:spPr>
          <a:xfrm>
            <a:off x="6961324" y="2077475"/>
            <a:ext cx="45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 b="0" i="0" sz="1250" u="none" cap="none" strike="noStrike"/>
          </a:p>
        </p:txBody>
      </p:sp>
      <p:sp>
        <p:nvSpPr>
          <p:cNvPr id="386" name="Google Shape;386;p26"/>
          <p:cNvSpPr/>
          <p:nvPr/>
        </p:nvSpPr>
        <p:spPr>
          <a:xfrm>
            <a:off x="7918586" y="2077475"/>
            <a:ext cx="45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endParaRPr b="0" i="0" sz="1250" u="none" cap="none" strike="noStrike"/>
          </a:p>
        </p:txBody>
      </p:sp>
      <p:sp>
        <p:nvSpPr>
          <p:cNvPr id="387" name="Google Shape;387;p26"/>
          <p:cNvSpPr/>
          <p:nvPr/>
        </p:nvSpPr>
        <p:spPr>
          <a:xfrm>
            <a:off x="8875849" y="2077475"/>
            <a:ext cx="45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  <a:endParaRPr b="0" i="0" sz="1250" u="none" cap="none" strike="noStrike"/>
          </a:p>
        </p:txBody>
      </p:sp>
      <p:sp>
        <p:nvSpPr>
          <p:cNvPr id="388" name="Google Shape;388;p26"/>
          <p:cNvSpPr/>
          <p:nvPr/>
        </p:nvSpPr>
        <p:spPr>
          <a:xfrm>
            <a:off x="9833111" y="2077475"/>
            <a:ext cx="45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  <a:endParaRPr b="0" i="0" sz="1250" u="none" cap="none" strike="noStrike"/>
          </a:p>
        </p:txBody>
      </p:sp>
      <p:sp>
        <p:nvSpPr>
          <p:cNvPr id="389" name="Google Shape;389;p26"/>
          <p:cNvSpPr/>
          <p:nvPr/>
        </p:nvSpPr>
        <p:spPr>
          <a:xfrm>
            <a:off x="10790373" y="2077475"/>
            <a:ext cx="45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  <a:endParaRPr b="0" i="0" sz="1250" u="none" cap="none" strike="noStrike"/>
          </a:p>
        </p:txBody>
      </p:sp>
      <p:sp>
        <p:nvSpPr>
          <p:cNvPr id="390" name="Google Shape;390;p26"/>
          <p:cNvSpPr/>
          <p:nvPr/>
        </p:nvSpPr>
        <p:spPr>
          <a:xfrm>
            <a:off x="11747635" y="2077475"/>
            <a:ext cx="45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8</a:t>
            </a:r>
            <a:endParaRPr b="0" i="0" sz="1250" u="none" cap="none" strike="noStrike"/>
          </a:p>
        </p:txBody>
      </p:sp>
      <p:sp>
        <p:nvSpPr>
          <p:cNvPr id="391" name="Google Shape;391;p26"/>
          <p:cNvSpPr/>
          <p:nvPr/>
        </p:nvSpPr>
        <p:spPr>
          <a:xfrm>
            <a:off x="12704897" y="2077475"/>
            <a:ext cx="45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9</a:t>
            </a:r>
            <a:endParaRPr b="0" i="0" sz="1250" u="none" cap="none" strike="noStrike"/>
          </a:p>
        </p:txBody>
      </p:sp>
      <p:sp>
        <p:nvSpPr>
          <p:cNvPr id="392" name="Google Shape;392;p26"/>
          <p:cNvSpPr/>
          <p:nvPr/>
        </p:nvSpPr>
        <p:spPr>
          <a:xfrm>
            <a:off x="6961325" y="3461413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5046800" y="2541775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6"/>
          <p:cNvSpPr/>
          <p:nvPr/>
        </p:nvSpPr>
        <p:spPr>
          <a:xfrm>
            <a:off x="6961325" y="3921238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6"/>
          <p:cNvSpPr/>
          <p:nvPr/>
        </p:nvSpPr>
        <p:spPr>
          <a:xfrm>
            <a:off x="7918575" y="3921238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6004050" y="2541763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"/>
          <p:cNvSpPr/>
          <p:nvPr/>
        </p:nvSpPr>
        <p:spPr>
          <a:xfrm>
            <a:off x="6004050" y="3001588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6"/>
          <p:cNvSpPr/>
          <p:nvPr/>
        </p:nvSpPr>
        <p:spPr>
          <a:xfrm>
            <a:off x="5046800" y="3001588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6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6"/>
          <p:cNvSpPr/>
          <p:nvPr/>
        </p:nvSpPr>
        <p:spPr>
          <a:xfrm>
            <a:off x="6961325" y="4381038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8875825" y="3921238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7906213" y="4381050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8875850" y="4381038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6"/>
          <p:cNvSpPr/>
          <p:nvPr/>
        </p:nvSpPr>
        <p:spPr>
          <a:xfrm>
            <a:off x="9833088" y="4381050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6"/>
          <p:cNvSpPr/>
          <p:nvPr/>
        </p:nvSpPr>
        <p:spPr>
          <a:xfrm>
            <a:off x="9833100" y="4840863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8875850" y="4840863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10790350" y="4840863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6"/>
          <p:cNvSpPr/>
          <p:nvPr/>
        </p:nvSpPr>
        <p:spPr>
          <a:xfrm>
            <a:off x="10790338" y="4381050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"/>
          <p:cNvSpPr/>
          <p:nvPr/>
        </p:nvSpPr>
        <p:spPr>
          <a:xfrm>
            <a:off x="9833100" y="5300675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6"/>
          <p:cNvSpPr/>
          <p:nvPr/>
        </p:nvSpPr>
        <p:spPr>
          <a:xfrm>
            <a:off x="10790350" y="5300675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0790375" y="5760513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11747625" y="5760513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6"/>
          <p:cNvSpPr/>
          <p:nvPr/>
        </p:nvSpPr>
        <p:spPr>
          <a:xfrm>
            <a:off x="12704900" y="6220325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6"/>
          <p:cNvSpPr/>
          <p:nvPr/>
        </p:nvSpPr>
        <p:spPr>
          <a:xfrm>
            <a:off x="12704900" y="6680150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6"/>
          <p:cNvSpPr/>
          <p:nvPr/>
        </p:nvSpPr>
        <p:spPr>
          <a:xfrm>
            <a:off x="11747625" y="6680138"/>
            <a:ext cx="455700" cy="254100"/>
          </a:xfrm>
          <a:prstGeom prst="roundRect">
            <a:avLst>
              <a:gd fmla="val 16667" name="adj"/>
            </a:avLst>
          </a:prstGeom>
          <a:solidFill>
            <a:srgbClr val="2319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/>
          <p:nvPr/>
        </p:nvSpPr>
        <p:spPr>
          <a:xfrm>
            <a:off x="793790" y="1410176"/>
            <a:ext cx="692110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Demostración del Sistema</a:t>
            </a:r>
            <a:endParaRPr b="0" i="0" sz="4450" u="none" cap="none" strike="noStrike"/>
          </a:p>
        </p:txBody>
      </p:sp>
      <p:sp>
        <p:nvSpPr>
          <p:cNvPr id="422" name="Google Shape;422;p27"/>
          <p:cNvSpPr/>
          <p:nvPr/>
        </p:nvSpPr>
        <p:spPr>
          <a:xfrm>
            <a:off x="793790" y="257258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Presentación en vivo de las funcionalidades principales de la plataforma.</a:t>
            </a:r>
            <a:endParaRPr b="0" i="0" sz="1750" u="none" cap="none" strike="noStrike"/>
          </a:p>
        </p:txBody>
      </p:sp>
      <p:sp>
        <p:nvSpPr>
          <p:cNvPr id="423" name="Google Shape;423;p27"/>
          <p:cNvSpPr/>
          <p:nvPr/>
        </p:nvSpPr>
        <p:spPr>
          <a:xfrm>
            <a:off x="793790" y="319063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Duración Máxima: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5 Minutos</a:t>
            </a:r>
            <a:endParaRPr b="0" i="0" sz="1750" u="none" cap="none" strike="noStrike"/>
          </a:p>
        </p:txBody>
      </p:sp>
      <p:sp>
        <p:nvSpPr>
          <p:cNvPr id="424" name="Google Shape;424;p27"/>
          <p:cNvSpPr/>
          <p:nvPr/>
        </p:nvSpPr>
        <p:spPr>
          <a:xfrm>
            <a:off x="793790" y="380869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Inicio de sesión y navegación general.</a:t>
            </a:r>
            <a:endParaRPr b="0" i="0" sz="1750" u="none" cap="none" strike="noStrike"/>
          </a:p>
        </p:txBody>
      </p:sp>
      <p:sp>
        <p:nvSpPr>
          <p:cNvPr id="425" name="Google Shape;425;p27"/>
          <p:cNvSpPr/>
          <p:nvPr/>
        </p:nvSpPr>
        <p:spPr>
          <a:xfrm>
            <a:off x="793790" y="425088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Vista de perfil de estudiante/docente/admin.</a:t>
            </a:r>
            <a:endParaRPr b="0" i="0" sz="1750" u="none" cap="none" strike="noStrike"/>
          </a:p>
        </p:txBody>
      </p:sp>
      <p:sp>
        <p:nvSpPr>
          <p:cNvPr id="426" name="Google Shape;426;p27"/>
          <p:cNvSpPr/>
          <p:nvPr/>
        </p:nvSpPr>
        <p:spPr>
          <a:xfrm>
            <a:off x="793790" y="469308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Ingreso/consulta de notas y asistencia.</a:t>
            </a:r>
            <a:endParaRPr b="0" i="0" sz="1750" u="none" cap="none" strike="noStrike"/>
          </a:p>
        </p:txBody>
      </p:sp>
      <p:sp>
        <p:nvSpPr>
          <p:cNvPr id="427" name="Google Shape;427;p27"/>
          <p:cNvSpPr/>
          <p:nvPr/>
        </p:nvSpPr>
        <p:spPr>
          <a:xfrm>
            <a:off x="793790" y="513528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Uso del calendario académico.</a:t>
            </a:r>
            <a:endParaRPr b="0" i="0" sz="1750" u="none" cap="none" strike="noStrike"/>
          </a:p>
        </p:txBody>
      </p:sp>
      <p:sp>
        <p:nvSpPr>
          <p:cNvPr id="428" name="Google Shape;428;p27"/>
          <p:cNvSpPr/>
          <p:nvPr/>
        </p:nvSpPr>
        <p:spPr>
          <a:xfrm>
            <a:off x="793790" y="557748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Envío de un mensaje en el chat grupal.</a:t>
            </a:r>
            <a:endParaRPr b="0" i="0" sz="1750" u="none" cap="none" strike="noStrike"/>
          </a:p>
        </p:txBody>
      </p:sp>
      <p:pic>
        <p:nvPicPr>
          <p:cNvPr descr="preencoded.png" id="429" name="Google Shape;429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6195536"/>
            <a:ext cx="3301484" cy="62376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7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/>
          <p:nvPr/>
        </p:nvSpPr>
        <p:spPr>
          <a:xfrm>
            <a:off x="4682100" y="3098025"/>
            <a:ext cx="52662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200"/>
              <a:buFont typeface="Outfit"/>
              <a:buNone/>
            </a:pPr>
            <a:r>
              <a:rPr b="1" lang="en-US" sz="820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Conclusión</a:t>
            </a:r>
            <a:endParaRPr b="0" i="0" sz="8200" u="none" cap="none" strike="noStrike"/>
          </a:p>
        </p:txBody>
      </p:sp>
      <p:sp>
        <p:nvSpPr>
          <p:cNvPr id="437" name="Google Shape;437;p28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0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793790" y="2878985"/>
            <a:ext cx="11489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Problemática a Resolver: Desafíos Actuales</a:t>
            </a:r>
            <a:endParaRPr b="0" i="0" sz="4450" u="none" cap="none" strike="noStrike"/>
          </a:p>
        </p:txBody>
      </p:sp>
      <p:sp>
        <p:nvSpPr>
          <p:cNvPr id="77" name="Google Shape;77;p15"/>
          <p:cNvSpPr/>
          <p:nvPr/>
        </p:nvSpPr>
        <p:spPr>
          <a:xfrm>
            <a:off x="941097" y="4728875"/>
            <a:ext cx="363000" cy="318900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1530906" y="4711042"/>
            <a:ext cx="2925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Falta de digitalización</a:t>
            </a:r>
            <a:endParaRPr b="0" i="0" sz="220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1530906" y="5201461"/>
            <a:ext cx="5642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Procesos manuales, libros, pizarras y avisos verbales.</a:t>
            </a:r>
            <a:endParaRPr b="0" i="0" sz="17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8178050" y="4711030"/>
            <a:ext cx="2971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Comunicación ineficaz</a:t>
            </a:r>
            <a:endParaRPr b="0" i="0" sz="220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8178050" y="5201449"/>
            <a:ext cx="564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Poca fluidez entre docentes, alumnos y administración.</a:t>
            </a:r>
            <a:endParaRPr b="0" i="0" sz="175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1530906" y="6095858"/>
            <a:ext cx="3600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Desorganización y retrasos</a:t>
            </a:r>
            <a:endParaRPr b="0" i="0" sz="22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1530906" y="6586277"/>
            <a:ext cx="5642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Duplicación de tareas, errores y pérdida de tiempo.</a:t>
            </a:r>
            <a:endParaRPr b="0" i="0" sz="17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8178050" y="6095846"/>
            <a:ext cx="3788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Acceso fragmentado a datos</a:t>
            </a:r>
            <a:endParaRPr b="0" i="0" sz="22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8178050" y="6586265"/>
            <a:ext cx="5642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Información descentralizada y no accesible en tiempo real.</a:t>
            </a:r>
            <a:endParaRPr b="0" i="0" sz="17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12703250" y="7627063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585547" y="6113550"/>
            <a:ext cx="363000" cy="318900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585547" y="4728725"/>
            <a:ext cx="363000" cy="318900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941097" y="6113675"/>
            <a:ext cx="363000" cy="318900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793790" y="1411724"/>
            <a:ext cx="1257097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Solución Propuesta: Plataforma Digital Integral</a:t>
            </a:r>
            <a:endParaRPr b="0" i="0" sz="445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793790" y="2687479"/>
            <a:ext cx="284738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Objetivo del Proyecto</a:t>
            </a:r>
            <a:endParaRPr b="0" i="0" sz="220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793790" y="3268623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Diseñar e implementar una plataforma web para modernizar la gestión académica y administrativa en educación media, promoviendo la comunicación.</a:t>
            </a:r>
            <a:endParaRPr b="0" i="0" sz="175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793790" y="462520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Objetivos Específicos:</a:t>
            </a:r>
            <a:endParaRPr b="0" i="0" sz="175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793790" y="512837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Integrar control de notas, asistencia, calendario y chat.</a:t>
            </a:r>
            <a:endParaRPr b="0" i="0" sz="17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793790" y="557057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Desarrollar módulos para estudiantes, docentes y administrativos.</a:t>
            </a:r>
            <a:endParaRPr b="0" i="0" sz="175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793790" y="637567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Asegurar calidad, usabilidad, accesibilidad y seguridad.</a:t>
            </a:r>
            <a:endParaRPr b="0" i="0" sz="17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7599521" y="26874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Qué se Desarrolló</a:t>
            </a:r>
            <a:endParaRPr b="0" i="0" sz="220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7599521" y="3268623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Una aplicación web integral para la gestión académica y administrativa, centralizando y digitalizando procesos escolares.</a:t>
            </a:r>
            <a:endParaRPr b="0" i="0" sz="17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7599521" y="456140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Permite a docentes, estudiantes y personal gestionar eficientemente sus tareas diarias.</a:t>
            </a:r>
            <a:endParaRPr b="0" i="0" sz="175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793790" y="1614368"/>
            <a:ext cx="578262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Alcances del Proyecto</a:t>
            </a:r>
            <a:endParaRPr b="0" i="0" sz="445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793790" y="2890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Qué Hace el Sistema:</a:t>
            </a:r>
            <a:endParaRPr b="0" i="0" sz="2200" u="none" cap="none" strike="noStrike"/>
          </a:p>
        </p:txBody>
      </p:sp>
      <p:sp>
        <p:nvSpPr>
          <p:cNvPr id="113" name="Google Shape;113;p17"/>
          <p:cNvSpPr/>
          <p:nvPr/>
        </p:nvSpPr>
        <p:spPr>
          <a:xfrm>
            <a:off x="793790" y="347126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Char char="•"/>
            </a:pP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Plataforma funcional con 3 módulos (Estudiante, Docente, Administración).</a:t>
            </a:r>
            <a:endParaRPr b="0" i="0" sz="165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Char char="•"/>
            </a:pP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Implementación de 5+ funcionalidades esenciales: notas, asistencia, calendario, comunicaciones.</a:t>
            </a:r>
            <a:endParaRPr b="0" i="0" sz="165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793740" y="5417462"/>
            <a:ext cx="3966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Otros Alcances/Restricciones:</a:t>
            </a:r>
            <a:endParaRPr b="0" i="0" sz="220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793740" y="5998606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Char char="•"/>
            </a:pP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Solo disponible para educación media científico-humanista.</a:t>
            </a:r>
            <a:endParaRPr b="0" i="0" sz="165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7599521" y="2890123"/>
            <a:ext cx="326362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Qué NO Hace el Sistema:</a:t>
            </a:r>
            <a:endParaRPr b="0" i="0" sz="2200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7599521" y="347126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Char char="•"/>
            </a:pP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 reemplaza la comunicación administrativa con el MINEDUC.</a:t>
            </a:r>
            <a:endParaRPr b="0" i="0" sz="165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7599521" y="427636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Arimo"/>
              <a:buChar char="•"/>
            </a:pPr>
            <a:r>
              <a:rPr b="0" i="0" lang="en-US" sz="16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 reemplaza la enseñanza pedagógica.</a:t>
            </a:r>
            <a:endParaRPr b="0" i="0" sz="165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599521" y="4866084"/>
            <a:ext cx="348436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599521" y="588942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713040" y="316942"/>
            <a:ext cx="7962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Lista de Requerimientos Clave</a:t>
            </a:r>
            <a:endParaRPr b="0" i="0" sz="445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713040" y="155204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Requerimientos Funcionales</a:t>
            </a:r>
            <a:r>
              <a:rPr b="1"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b="0" i="0" sz="175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713040" y="210875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Autentificación de usuario.</a:t>
            </a:r>
            <a:endParaRPr b="0" i="0" sz="1750" u="none" cap="none" strike="noStrike"/>
          </a:p>
        </p:txBody>
      </p:sp>
      <p:sp>
        <p:nvSpPr>
          <p:cNvPr id="131" name="Google Shape;131;p18"/>
          <p:cNvSpPr/>
          <p:nvPr/>
        </p:nvSpPr>
        <p:spPr>
          <a:xfrm>
            <a:off x="713040" y="255094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Creación de cuentas de usuario.</a:t>
            </a:r>
            <a:endParaRPr b="0" i="0" sz="175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713040" y="299314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Gestión de asignaturas.</a:t>
            </a:r>
            <a:endParaRPr b="0" i="0" sz="17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713040" y="343534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Calendario académico digital.</a:t>
            </a:r>
            <a:endParaRPr b="0" i="0" sz="175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713040" y="387754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Sistema de comunicación (chat grupal).</a:t>
            </a:r>
            <a:endParaRPr b="0" i="0" sz="175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713040" y="431974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Gestión de notas.</a:t>
            </a:r>
            <a:endParaRPr b="0" i="0" sz="175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713040" y="476193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Gestión de asistencia.</a:t>
            </a:r>
            <a:endParaRPr b="0" i="0" sz="17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713040" y="520413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Publicación de eventos.</a:t>
            </a:r>
            <a:endParaRPr b="0" i="0" sz="175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713040" y="564633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Foro para estudiantes.</a:t>
            </a:r>
            <a:endParaRPr b="0" i="0" sz="17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7292646" y="216775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Gestión de tareas.</a:t>
            </a:r>
            <a:endParaRPr b="0" i="0" sz="17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7292646" y="260994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Gestión de entregas.</a:t>
            </a:r>
            <a:endParaRPr b="0" i="0" sz="175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7292646" y="305214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Perfil de usuario.</a:t>
            </a:r>
            <a:endParaRPr b="0" i="0" sz="17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7292646" y="349434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Gestión de feedback de estudiantes.</a:t>
            </a:r>
            <a:endParaRPr b="0" i="0" sz="17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7292646" y="393654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Personalización del perfil estudiantil.</a:t>
            </a:r>
            <a:endParaRPr b="0" i="0" sz="175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7292646" y="437874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Alertas de tareas pendientes.</a:t>
            </a:r>
            <a:endParaRPr b="0" i="0" sz="175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7292646" y="482093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Visualización de asistencia académica.</a:t>
            </a:r>
            <a:endParaRPr b="0" i="0" sz="175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7324971" y="521706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Visualización de resultados académicos.</a:t>
            </a:r>
            <a:endParaRPr b="0" i="0" sz="1750" u="none" cap="none" strike="noStrike">
              <a:solidFill>
                <a:srgbClr val="2A274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625325" y="67559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iempo de respuesta esperada 3s.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Cumplimiento con Normativas de Privacidad.</a:t>
            </a:r>
            <a:endParaRPr sz="1700">
              <a:solidFill>
                <a:srgbClr val="2A274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Char char="•"/>
            </a:pPr>
            <a:r>
              <a:rPr lang="en-U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Seguridad de datos.</a:t>
            </a:r>
            <a:endParaRPr sz="1700">
              <a:solidFill>
                <a:srgbClr val="2A274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745375" y="6118638"/>
            <a:ext cx="3000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 Funcionales: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793790" y="1239917"/>
            <a:ext cx="881884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Diseño del Sistema: Modelo</a:t>
            </a:r>
            <a:r>
              <a:rPr b="1" lang="en-US" sz="445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 4+1</a:t>
            </a:r>
            <a:endParaRPr b="0" i="0" sz="445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793790" y="228885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Breve Descripción y Explicación de los Modelos:</a:t>
            </a:r>
            <a:endParaRPr b="0" i="0" sz="1750" u="none" cap="none" strike="noStrike"/>
          </a:p>
        </p:txBody>
      </p:sp>
      <p:pic>
        <p:nvPicPr>
          <p:cNvPr descr="preencoded.png"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06911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2154677" y="3133725"/>
            <a:ext cx="8395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lang="en-US" sz="2200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Diagramas de Implementación y de Paquetes</a:t>
            </a:r>
            <a:endParaRPr b="0" i="0" sz="2200" u="none" cap="none" strike="noStrike"/>
          </a:p>
        </p:txBody>
      </p:sp>
      <p:sp>
        <p:nvSpPr>
          <p:cNvPr id="159" name="Google Shape;159;p19"/>
          <p:cNvSpPr/>
          <p:nvPr/>
        </p:nvSpPr>
        <p:spPr>
          <a:xfrm>
            <a:off x="2154674" y="3624143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Visión global de la estructura y relaciones del sistema.</a:t>
            </a:r>
            <a:endParaRPr b="0" i="0" sz="1750" u="none" cap="none" strike="noStrike"/>
          </a:p>
        </p:txBody>
      </p:sp>
      <p:pic>
        <p:nvPicPr>
          <p:cNvPr descr="preencoded.png" id="160" name="Google Shape;16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26779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2154674" y="4494609"/>
            <a:ext cx="33410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Diagrama de Actividades</a:t>
            </a:r>
            <a:endParaRPr b="0" i="0" sz="220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2154674" y="4985028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Flujos de trabajo y procesos clave dentro de la plataforma.</a:t>
            </a:r>
            <a:endParaRPr b="0" i="0" sz="1750" u="none" cap="none" strike="noStrike"/>
          </a:p>
        </p:txBody>
      </p:sp>
      <p:pic>
        <p:nvPicPr>
          <p:cNvPr descr="preencoded.png" id="163" name="Google Shape;16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62868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2154674" y="5855494"/>
            <a:ext cx="354389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Diagrama de Datos/Clases</a:t>
            </a:r>
            <a:endParaRPr b="0" i="0" sz="22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2154674" y="6345912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Representación detallada de la base de datos y sus entidades.</a:t>
            </a:r>
            <a:endParaRPr b="0" i="0" sz="175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793802" y="723550"/>
            <a:ext cx="98121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Diagramas de paquetes y de implementación</a:t>
            </a:r>
            <a:endParaRPr b="0" i="0" sz="3100" u="none" cap="none" strike="noStrike"/>
          </a:p>
        </p:txBody>
      </p:sp>
      <p:sp>
        <p:nvSpPr>
          <p:cNvPr id="173" name="Google Shape;173;p20"/>
          <p:cNvSpPr/>
          <p:nvPr/>
        </p:nvSpPr>
        <p:spPr>
          <a:xfrm>
            <a:off x="793790" y="1537216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Para visualizar la estructura y el flujo de nuestro sistema, hemos desarrollado diagramas clave que ilustran la lógica interna y las relaciones entre componentes.</a:t>
            </a:r>
            <a:endParaRPr b="0" i="0" sz="125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793808" y="2029425"/>
            <a:ext cx="37119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550"/>
              <a:buFont typeface="Outfit"/>
              <a:buNone/>
            </a:pPr>
            <a:r>
              <a:rPr b="1" i="0" lang="en-US" sz="15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Diagrama de </a:t>
            </a:r>
            <a:r>
              <a:rPr b="1" lang="en-US" sz="155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Implementación</a:t>
            </a:r>
            <a:endParaRPr b="0" i="0" sz="155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793790" y="7251978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176" name="Google Shape;176;p20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813" y="2637875"/>
            <a:ext cx="7004775" cy="50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793790" y="723543"/>
            <a:ext cx="8278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100"/>
              <a:buFont typeface="Outfit"/>
              <a:buNone/>
            </a:pPr>
            <a:r>
              <a:rPr b="1" i="0" lang="en-US" sz="31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Diagramas de paquetes y de implementación</a:t>
            </a:r>
            <a:endParaRPr b="0" i="0" sz="3100" u="none" cap="none" strike="noStrike"/>
          </a:p>
        </p:txBody>
      </p:sp>
      <p:sp>
        <p:nvSpPr>
          <p:cNvPr id="184" name="Google Shape;184;p21"/>
          <p:cNvSpPr/>
          <p:nvPr/>
        </p:nvSpPr>
        <p:spPr>
          <a:xfrm>
            <a:off x="793790" y="1537216"/>
            <a:ext cx="13042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Para visualizar la estructura y el flujo de nuestro sistema, hemos desarrollado diagramas clave que ilustran la lógica interna y las relaciones entre componentes.</a:t>
            </a:r>
            <a:endParaRPr b="0" i="0" sz="1250" u="none" cap="none" strike="noStrike"/>
          </a:p>
        </p:txBody>
      </p:sp>
      <p:sp>
        <p:nvSpPr>
          <p:cNvPr id="185" name="Google Shape;185;p21"/>
          <p:cNvSpPr/>
          <p:nvPr/>
        </p:nvSpPr>
        <p:spPr>
          <a:xfrm>
            <a:off x="793790" y="2029420"/>
            <a:ext cx="2101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550"/>
              <a:buFont typeface="Outfit"/>
              <a:buNone/>
            </a:pPr>
            <a:r>
              <a:rPr b="1" i="0" lang="en-US" sz="15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Diagrama de paquetes</a:t>
            </a:r>
            <a:endParaRPr b="0" i="0" sz="1550" u="none" cap="none" strike="noStrike"/>
          </a:p>
        </p:txBody>
      </p:sp>
      <p:sp>
        <p:nvSpPr>
          <p:cNvPr id="186" name="Google Shape;186;p21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 title="Diagrama Paque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813" y="2559800"/>
            <a:ext cx="11960774" cy="527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793790" y="723543"/>
            <a:ext cx="8278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100"/>
              <a:buFont typeface="Outfit"/>
              <a:buNone/>
            </a:pPr>
            <a:r>
              <a:rPr b="1" i="0" lang="en-US" sz="31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Diagramas de </a:t>
            </a:r>
            <a:r>
              <a:rPr b="1" lang="en-US" sz="310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Actividad</a:t>
            </a:r>
            <a:endParaRPr b="0" i="0" sz="3100" u="none" cap="none" strike="noStrike"/>
          </a:p>
        </p:txBody>
      </p:sp>
      <p:sp>
        <p:nvSpPr>
          <p:cNvPr id="194" name="Google Shape;194;p22"/>
          <p:cNvSpPr/>
          <p:nvPr/>
        </p:nvSpPr>
        <p:spPr>
          <a:xfrm>
            <a:off x="793790" y="1537216"/>
            <a:ext cx="13042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Estos diagramas nos permiten visualizar 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cómo</a:t>
            </a: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funcionan las comunicaciones de la app entre los distintos componentes.</a:t>
            </a:r>
            <a:endParaRPr b="0" i="0" sz="1250" u="none" cap="none" strike="noStrike"/>
          </a:p>
        </p:txBody>
      </p:sp>
      <p:sp>
        <p:nvSpPr>
          <p:cNvPr id="195" name="Google Shape;195;p22"/>
          <p:cNvSpPr/>
          <p:nvPr/>
        </p:nvSpPr>
        <p:spPr>
          <a:xfrm>
            <a:off x="12727175" y="7655450"/>
            <a:ext cx="1802100" cy="510300"/>
          </a:xfrm>
          <a:prstGeom prst="rect">
            <a:avLst/>
          </a:prstGeom>
          <a:solidFill>
            <a:srgbClr val="C0C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 title="envio_de_comunicaciones.drawio_page-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00" y="2892425"/>
            <a:ext cx="7455227" cy="46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 title="toma_de_electivos.drawio_page-000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2277" y="2029416"/>
            <a:ext cx="5957883" cy="555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